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0" r:id="rId3"/>
    <p:sldId id="261" r:id="rId4"/>
    <p:sldId id="262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E0DA5-7DB6-4E8D-B442-BDED47EFB539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848E6-9826-4076-B1D8-9D6F40A64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358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848E6-9826-4076-B1D8-9D6F40A6491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08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6246AA-4169-C91C-841F-93CF1F766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9167617-F233-8F1A-DFBF-43778C3FF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1C96A6-8ACE-5FDB-1000-95A18F67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986A7D-E835-C348-5FCC-F52393088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780A23-6BF0-4E87-F51D-995CFB3F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24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F50A7D-8C94-EF86-1070-FF4F77D8B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EA2111-0A57-B634-5325-491B10217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5E3BEB-2706-8B04-9D5C-43D845B1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45A382-B174-A3B8-33B5-0C23ED16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C5563E-7DD0-87A6-DAD6-FC162104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82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9392738-6B46-B471-0FF9-754101DD3F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6AE624-AC9C-B181-646D-1BDDBAD42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B44DA0-6A23-C842-A19A-65665248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E76939-6706-45CC-A456-40E818D15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EC13A1-CF55-E4C2-F6C9-101E91CB7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71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683FA8-5661-6239-7E4D-A3B534405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AD6B33-E918-0612-F49D-FECA1C71A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68FC63-02E7-16DC-9511-449D12831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C0517A-71F0-9127-5ED4-C918AA142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FEF846-500D-0E68-90F4-89ACC3C3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79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32B1A5-94FE-3F50-6F5D-606496FED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DA1CA1-FFCF-8AD9-B454-D9ED3E54B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3ED85A-16FB-4EF2-B97A-B221A32C6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3DF419-43E5-059A-2663-AB5C311D8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E400E4-762C-0AD0-D09B-A0448A4EF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70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3E25CB-CE4A-1F4F-B104-1914CA693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3F6D0C-237F-F9C3-1ADB-FE07848326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DBD5F33-AC4F-E52D-F732-5BFB175BC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DF5AC3-8187-0C0C-AF34-32A3E33A8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D57CE2-83DD-892E-65DD-B0A9AA5AC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C045F9E-1B60-65C5-A313-E6B9A73D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68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148797-FF82-8625-B85A-12DD7A641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FCA630-6D11-0317-E658-59A8DF715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3D07DDB-81A0-00A3-9731-C0A8ED33E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9EE2CB-54B2-8F26-815D-F091E59F77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8FE8C11-829A-7820-E175-AAFA0EE63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4DD0281-85B8-7F5A-A45F-E04940BE0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750426B-1A45-8141-EB1C-452F93D8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BD632AB-B53A-417C-54E4-861EED52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20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DDDFFC-88E2-1690-ADB1-019B6A37F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514AFAE-B6B5-C9EA-7FE7-5803B8D7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CACE6E5-39B1-C860-361A-5DA84E4E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75DF60B-D19C-B160-2F0A-AF41E7193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26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2628ED3-159A-C22D-843E-19B16CB6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B5404A9-3496-17FC-41D6-4A2B3D1F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582319-1D13-8EAB-AF95-E2836E2B2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90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9F4BB5-54A4-CD5F-7F0E-5079C6F21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717E07-C14C-7B95-E02E-79C04CFA6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458664-CD86-EBFB-FD24-FA83E46C7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855951-8A0A-824B-159B-7D91F7210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1EB665-3278-55CA-16AB-AAAD07D87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73C0CB-38EB-4EF3-8A53-D3B78D06B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72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16432D-9481-20F8-AC68-D4D124906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A54B9C-CA67-7EB7-4D0F-997AA2048A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BEA2D94-3BE1-7036-0D21-E9EBCCA4D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260358A-8CCD-B227-0251-71F922E93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163612-E7A6-080A-21B7-A430596C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F03F7DB-8187-BFA3-384B-1A5A0F02E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65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49C13B4-143B-69AB-CFC8-FA61A5314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BDE8F6-BBA6-7202-23D6-C2D9BACA6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4C701B-5B6D-9D4C-6940-B8C6EB917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B5470-A9C3-443D-93A8-B8D6E7CE8D2D}" type="datetimeFigureOut">
              <a:rPr lang="zh-CN" altLang="en-US" smtClean="0"/>
              <a:t>2025-04-10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31D780-68AC-675B-637F-8BDE4E11E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F2AC7D-5B60-9774-1711-6C42B2C25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2B922-C538-4667-8F25-DBCF9363CD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78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8B9FCE-CA6F-423F-2A82-253E52DD4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951197" cy="579938"/>
          </a:xfrm>
        </p:spPr>
        <p:txBody>
          <a:bodyPr/>
          <a:lstStyle/>
          <a:p>
            <a:pPr algn="l"/>
            <a:r>
              <a:rPr lang="en-US" altLang="zh-CN" b="1" i="0" dirty="0">
                <a:solidFill>
                  <a:srgbClr val="000000"/>
                </a:solidFill>
                <a:effectLst/>
                <a:latin typeface="Inter"/>
              </a:rPr>
              <a:t>Application Products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0AAD3B13-A0BC-0F88-B71A-5BF46E108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88" y="1129192"/>
            <a:ext cx="2253216" cy="1689912"/>
          </a:xfrm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D8617ED-7B83-AEAD-922E-56082911A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29191"/>
            <a:ext cx="4516767" cy="5568491"/>
          </a:xfrm>
        </p:spPr>
        <p:txBody>
          <a:bodyPr/>
          <a:lstStyle/>
          <a:p>
            <a:r>
              <a:rPr lang="en-US" altLang="zh-CN" b="0" i="0" dirty="0">
                <a:effectLst/>
                <a:latin typeface="Inter"/>
              </a:rPr>
              <a:t>Door casing moldings are usually used in combination with door frames. The door frame is the supporting structure of the door, which plays a role in fixing the door body. Door casing moldings are mainly used to cover the gaps between the door frame and the wall, providing sealing and protection.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0" i="0" dirty="0">
                <a:effectLst/>
                <a:latin typeface="Inter"/>
              </a:rPr>
              <a:t>The "UNISN" hot - melt adhesive for bent moldings is mainly applied to the spray - bonding of solid wood boards, multi - layer solid wood boards, and clips during the production of door casing moldings by wooden furniture manufacturers.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713A019-02EC-D9AE-F42D-BD5E1F438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867" y="1129191"/>
            <a:ext cx="2210135" cy="16899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B0A6C40-E693-9247-2850-E152442CC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220" y="1129191"/>
            <a:ext cx="2107077" cy="16899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7AC6DF4-52DB-1EEA-7FFE-D8D7C4BB49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88" y="3567812"/>
            <a:ext cx="3626520" cy="277776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35D290F-0EA2-7607-8661-922100353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3541" y="3567813"/>
            <a:ext cx="2171791" cy="277776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7AC2ADB-AA53-66A7-D85A-044DCD35D3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884" y="219470"/>
            <a:ext cx="2517413" cy="4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11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71DA1-F629-6D4C-5597-8414F8F9B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855719-5F0E-198F-F955-3BBD2564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726057" cy="579938"/>
          </a:xfrm>
        </p:spPr>
        <p:txBody>
          <a:bodyPr>
            <a:normAutofit/>
          </a:bodyPr>
          <a:lstStyle/>
          <a:p>
            <a:pPr algn="l"/>
            <a:r>
              <a:rPr lang="en-US" altLang="zh-CN" b="1" i="0" dirty="0">
                <a:solidFill>
                  <a:srgbClr val="000000"/>
                </a:solidFill>
                <a:effectLst/>
                <a:latin typeface="Inter"/>
              </a:rPr>
              <a:t>Application Equipment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049F8861-AFF0-4469-2EE2-0EE453B8C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5845" y="1129192"/>
            <a:ext cx="1387910" cy="1794101"/>
          </a:xfrm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12AE709-114A-038A-03B9-77AF321A0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29192"/>
            <a:ext cx="6248346" cy="5348798"/>
          </a:xfrm>
        </p:spPr>
        <p:txBody>
          <a:bodyPr/>
          <a:lstStyle/>
          <a:p>
            <a:r>
              <a:rPr lang="en-US" altLang="zh-CN" b="0" i="0" dirty="0">
                <a:effectLst/>
                <a:latin typeface="Inter"/>
              </a:rPr>
              <a:t>Most production lines are equipped with one large and one small glue - melting tank. The large glue - melting tank supplies glue to the spray - bonding lines on both sides for bending, while the small glue - melting tank is used for bonding the bottom of the core board and the clips. A few production lines are equipped with two small glue - melting tanks or only one large glue - melting tank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0" i="0" dirty="0">
                <a:effectLst/>
                <a:latin typeface="Inter"/>
              </a:rPr>
              <a:t>Spray bonding between solid wood boards and multi - layer solid wood boards.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0" i="0" dirty="0">
                <a:effectLst/>
                <a:latin typeface="Inter"/>
              </a:rPr>
              <a:t>Spray bonding between multi - layer solid wood boards and clips.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FA26F0B-DFEF-7B05-DDBD-EF5AF7076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314" y="1129194"/>
            <a:ext cx="2533492" cy="179409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B83D818-C04A-7A7C-F594-803BD4064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5845" y="3175843"/>
            <a:ext cx="3031900" cy="161282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3384FC9-1BED-0254-A1AF-7D4C022123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5845" y="4948233"/>
            <a:ext cx="3027718" cy="171606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1A8B552-D7BE-A045-BDB1-CFCD6CE57A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884" y="219470"/>
            <a:ext cx="2517413" cy="4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0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7B81D-25D9-9AD8-1665-9AA083672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D1293C-45E5-0F72-52EC-7572EECD4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761412" cy="579938"/>
          </a:xfrm>
        </p:spPr>
        <p:txBody>
          <a:bodyPr>
            <a:normAutofit/>
          </a:bodyPr>
          <a:lstStyle/>
          <a:p>
            <a:pPr algn="l"/>
            <a:r>
              <a:rPr lang="en-US" altLang="zh-CN" b="1" i="0" dirty="0">
                <a:solidFill>
                  <a:srgbClr val="000000"/>
                </a:solidFill>
                <a:effectLst/>
                <a:latin typeface="Inter"/>
              </a:rPr>
              <a:t>Why Choose UNISN Hot - melt Adhesive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2212A2CD-E7A3-2845-A435-EEFF4256A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3222" y="1129192"/>
            <a:ext cx="2596882" cy="2529296"/>
          </a:xfrm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E29DE30-2F4D-CA58-2535-F1E5CC31C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29191"/>
            <a:ext cx="7727342" cy="5325047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Inter"/>
              </a:rPr>
              <a:t>Fast Melting Speed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: It can transform from a solid state to a liquid state in a relatively short time, enabling quick use and improving production efficiency.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Inter"/>
              </a:rPr>
              <a:t>Good Fluidity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: It can be quickly and evenly coated on the surface of the adherend and fit well, ensuring the integrity of the bond.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Inter"/>
              </a:rPr>
              <a:t>Fast Curing Speed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: It allows the adherends to be fixed rapidly, greatly shortening the production cycle.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Inter"/>
              </a:rPr>
              <a:t>High Bonding Strength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: It has good bonding performance with various types of wood, ensuring that the bonded objects will not easily fall off or separate.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Inter"/>
              </a:rPr>
              <a:t>Good High - Temperature Resistance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: It can still maintain good bonding strength and stability in a certain high - temperature environment, making it suitable for high - temperature applications.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Inter"/>
              </a:rPr>
              <a:t>Environmentally Friendly and Harmless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: It is made from environmentally friendly raw materials, causing no pollution to human health and the environment. It can be widely used in fields with high environmental requirements.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140FF76-93D3-9FB7-EF7A-70091FF3A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3222" y="3705160"/>
            <a:ext cx="2596882" cy="31022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C1D2050-A3A5-216B-DB40-94F974E8F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884" y="219470"/>
            <a:ext cx="2517413" cy="4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4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98D0E-D0E8-41EE-7A1F-C3BF8DB43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E72470-D92C-F8FD-A0E4-FA3372A8D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063241" cy="579938"/>
          </a:xfrm>
        </p:spPr>
        <p:txBody>
          <a:bodyPr>
            <a:normAutofit/>
          </a:bodyPr>
          <a:lstStyle/>
          <a:p>
            <a:pPr algn="l"/>
            <a:r>
              <a:rPr lang="en-US" altLang="zh-CN" b="1" i="0" dirty="0">
                <a:solidFill>
                  <a:srgbClr val="000000"/>
                </a:solidFill>
                <a:effectLst/>
                <a:latin typeface="Inter"/>
              </a:rPr>
              <a:t>Usage Methods and Precautions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C94E40-1E3E-48F8-9BBF-1DFECC1E8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29191"/>
            <a:ext cx="9687687" cy="5467989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Inter"/>
              </a:rPr>
              <a:t>Open Time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: 10 - 20 seconds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Inter"/>
              </a:rPr>
              <a:t>Operating Temperature Settings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: Glue - melting tank: 180 - 200°C; Hose and spray gun: 180 - 190°C.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b="0" i="1" dirty="0">
                <a:solidFill>
                  <a:srgbClr val="000000"/>
                </a:solidFill>
                <a:effectLst/>
                <a:latin typeface="Inter"/>
              </a:rPr>
              <a:t>Note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: In cold environments, the hot - melt adhesive dissipates heat quickly, and the operating temperature of the hot - melt adhesive needs to be increased by at least 5°C.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altLang="zh-CN" b="0" i="0" dirty="0">
                <a:effectLst/>
                <a:latin typeface="Inter"/>
              </a:rPr>
              <a:t>In addition, note the following: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 Pre - heat the glue - melting device for about 2 hours first.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 Control the amount of glue added according to the production volume to prevent over - heating due to incomplete consumption over a long period, which may cause the glue to age and affect its adhesion. Also, avoid insufficient consumables, which may affect glue spraying.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 After replenishing consumables, reseal the packaging bag and cover the glue - melting tank to prevent impurities from mixing in and blocking the hose and spray gun.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 The bonding work must be completed within the open time of the glue. Clamp the adherends until they are completely cooled and cured.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 Since the glue - melting tank and the glue - spraying system are at high temperatures, safety protective equipment must be worn during operation to prevent burns.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 Avoid contact between the melted glue and parts such as eyes and skin.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000000"/>
                </a:solidFill>
                <a:effectLst/>
                <a:latin typeface="Inter"/>
              </a:rPr>
              <a:t> If the melted glue comes into contact with the skin, immediately immerse the affected skin in cold water and rinse for at least 10 minutes. Seek medical treatment in a timely manner after cooling.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A5B807E-A00C-1AA5-1CD1-72C7B4B23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884" y="219470"/>
            <a:ext cx="2517413" cy="4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75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501BA-5427-570F-0F4C-E0136AC63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8A450F-396C-C1BE-CBCC-DA2FF5111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79938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内容占位符 11">
            <a:extLst>
              <a:ext uri="{FF2B5EF4-FFF2-40B4-BE49-F238E27FC236}">
                <a16:creationId xmlns:a16="http://schemas.microsoft.com/office/drawing/2014/main" id="{AA7A8D63-7B13-8505-F88F-FEDD1D40EE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352718"/>
              </p:ext>
            </p:extLst>
          </p:nvPr>
        </p:nvGraphicFramePr>
        <p:xfrm>
          <a:off x="839787" y="1183806"/>
          <a:ext cx="10728294" cy="5627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830">
                  <a:extLst>
                    <a:ext uri="{9D8B030D-6E8A-4147-A177-3AD203B41FA5}">
                      <a16:colId xmlns:a16="http://schemas.microsoft.com/office/drawing/2014/main" val="3028741988"/>
                    </a:ext>
                  </a:extLst>
                </a:gridCol>
                <a:gridCol w="3203469">
                  <a:extLst>
                    <a:ext uri="{9D8B030D-6E8A-4147-A177-3AD203B41FA5}">
                      <a16:colId xmlns:a16="http://schemas.microsoft.com/office/drawing/2014/main" val="1809853177"/>
                    </a:ext>
                  </a:extLst>
                </a:gridCol>
                <a:gridCol w="5019995">
                  <a:extLst>
                    <a:ext uri="{9D8B030D-6E8A-4147-A177-3AD203B41FA5}">
                      <a16:colId xmlns:a16="http://schemas.microsoft.com/office/drawing/2014/main" val="898014796"/>
                    </a:ext>
                  </a:extLst>
                </a:gridCol>
              </a:tblGrid>
              <a:tr h="567392"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Production Anomaly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Cause Analysis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Solutions</a:t>
                      </a: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17810052"/>
                  </a:ext>
                </a:extLst>
              </a:tr>
              <a:tr h="567392">
                <a:tc rowSpan="4"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glue spraying, uneven glue spraying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Incomplete glue melting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the glue - melting temperature and extend the glue - melting time (wait)</a:t>
                      </a: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1218237134"/>
                  </a:ext>
                </a:extLst>
              </a:tr>
              <a:tr h="567392">
                <a:tc vMerge="1">
                  <a:txBody>
                    <a:bodyPr/>
                    <a:lstStyle/>
                    <a:p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Insufficient glue pump pressure, under - pressure in the air pressure valve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the glue pump frequency, air pressure, and whether the pipeline is damaged or detached</a:t>
                      </a: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371751838"/>
                  </a:ext>
                </a:extLst>
              </a:tr>
              <a:tr h="56739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Fluctuation of the glue volume regulating valve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and reinforce it</a:t>
                      </a: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964804830"/>
                  </a:ext>
                </a:extLst>
              </a:tr>
              <a:tr h="56739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Blockage in the glue - supply or glue - spraying system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Dredge, clean, and remove impurities or carbonized substances</a:t>
                      </a: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801166222"/>
                  </a:ext>
                </a:extLst>
              </a:tr>
              <a:tr h="567392">
                <a:tc rowSpan="4"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Insufficient bonding strength</a:t>
                      </a: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Glue rupture from the second base surface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the glue amount, raise the operating temperature, and increase the bonding pressure</a:t>
                      </a: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008374211"/>
                  </a:ext>
                </a:extLst>
              </a:tr>
              <a:tr h="567392">
                <a:tc vMerge="1">
                  <a:txBody>
                    <a:bodyPr/>
                    <a:lstStyle/>
                    <a:p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Glue layer rupture from the first base surface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Raise the operating temperature and check the substrate</a:t>
                      </a: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682429833"/>
                  </a:ext>
                </a:extLst>
              </a:tr>
              <a:tr h="5673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Insufficient glue amount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the glue amount adjustment switch, increase the glue - spraying amount, and ensure a small amount of overflow</a:t>
                      </a: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431540473"/>
                  </a:ext>
                </a:extLst>
              </a:tr>
              <a:tr h="56739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Internal cohesion rupture of the glue, brittle glue, poor high and low - temperature resistance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Raise the operating temperature, enhance the internal cohesion of the hot - melt adhesive, and improve the softening point</a:t>
                      </a: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528957160"/>
                  </a:ext>
                </a:extLst>
              </a:tr>
            </a:tbl>
          </a:graphicData>
        </a:graphic>
      </p:graphicFrame>
      <p:pic>
        <p:nvPicPr>
          <p:cNvPr id="14" name="图片 13">
            <a:extLst>
              <a:ext uri="{FF2B5EF4-FFF2-40B4-BE49-F238E27FC236}">
                <a16:creationId xmlns:a16="http://schemas.microsoft.com/office/drawing/2014/main" id="{02DD2D99-C4E1-2BBA-15C2-4FAE64BF5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62" y="4632923"/>
            <a:ext cx="2349511" cy="183604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04BC028-F09E-14E2-7D44-3A8928DC7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884" y="219470"/>
            <a:ext cx="2517413" cy="4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6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835A0-E9B2-F479-E92F-59FC823B2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CC646-B80E-77B6-8940-29A662337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79938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内容占位符 11">
            <a:extLst>
              <a:ext uri="{FF2B5EF4-FFF2-40B4-BE49-F238E27FC236}">
                <a16:creationId xmlns:a16="http://schemas.microsoft.com/office/drawing/2014/main" id="{95AC25F0-D1EB-DD89-D5E0-05975406E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693313"/>
              </p:ext>
            </p:extLst>
          </p:nvPr>
        </p:nvGraphicFramePr>
        <p:xfrm>
          <a:off x="839787" y="1183805"/>
          <a:ext cx="10728294" cy="4266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830">
                  <a:extLst>
                    <a:ext uri="{9D8B030D-6E8A-4147-A177-3AD203B41FA5}">
                      <a16:colId xmlns:a16="http://schemas.microsoft.com/office/drawing/2014/main" val="3028741988"/>
                    </a:ext>
                  </a:extLst>
                </a:gridCol>
                <a:gridCol w="3203469">
                  <a:extLst>
                    <a:ext uri="{9D8B030D-6E8A-4147-A177-3AD203B41FA5}">
                      <a16:colId xmlns:a16="http://schemas.microsoft.com/office/drawing/2014/main" val="1809853177"/>
                    </a:ext>
                  </a:extLst>
                </a:gridCol>
                <a:gridCol w="5019995">
                  <a:extLst>
                    <a:ext uri="{9D8B030D-6E8A-4147-A177-3AD203B41FA5}">
                      <a16:colId xmlns:a16="http://schemas.microsoft.com/office/drawing/2014/main" val="898014796"/>
                    </a:ext>
                  </a:extLst>
                </a:gridCol>
              </a:tblGrid>
              <a:tr h="598955"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Production Anomaly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Cause Analysis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Solutions</a:t>
                      </a: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17810052"/>
                  </a:ext>
                </a:extLst>
              </a:tr>
              <a:tr h="611336">
                <a:tc rowSpan="4"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adhesion of supplementary clips</a:t>
                      </a: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temperature, insufficient penetration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the temperature</a:t>
                      </a: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1218237134"/>
                  </a:ext>
                </a:extLst>
              </a:tr>
              <a:tr h="611336">
                <a:tc vMerge="1">
                  <a:txBody>
                    <a:bodyPr/>
                    <a:lstStyle/>
                    <a:p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Insufficient or uneven glue amount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the glue amount adjustment switch and increase the glue - spraying amount</a:t>
                      </a: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371751838"/>
                  </a:ext>
                </a:extLst>
              </a:tr>
              <a:tr h="61133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glue has cured or semi - cured before leaving the equipment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Attach the clips before leaving the equipment and increase the temperature of the glue used for the clips</a:t>
                      </a: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964804830"/>
                  </a:ext>
                </a:extLst>
              </a:tr>
              <a:tr h="61133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 open time of the hot - melt adhesive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Extend the open time of the hot - melt adhesive</a:t>
                      </a: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801166222"/>
                  </a:ext>
                </a:extLst>
              </a:tr>
              <a:tr h="611336">
                <a:tc rowSpan="2"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Smoke from the hot - melt adhesive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Too high operating temperature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the operating temperature</a:t>
                      </a: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008374211"/>
                  </a:ext>
                </a:extLst>
              </a:tr>
              <a:tr h="611336">
                <a:tc vMerge="1">
                  <a:txBody>
                    <a:bodyPr/>
                    <a:lstStyle/>
                    <a:p>
                      <a:endParaRPr lang="zh-CN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Malfunction of the glue machine temperature control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the glue temperature, replace the malfunctioning components, and contact the equipment manufacturer</a:t>
                      </a: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682429833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D456D73A-748F-9AA6-0814-A8C06570E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03" y="2341804"/>
            <a:ext cx="2371725" cy="183299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D3E494A-834F-BA9A-1658-81670A941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884" y="219470"/>
            <a:ext cx="2517413" cy="4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68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D7DF7-D2B9-BBD8-30C0-2A56415AD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120081-DE7A-98A9-1BF9-BBEFDED62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79938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内容占位符 11">
            <a:extLst>
              <a:ext uri="{FF2B5EF4-FFF2-40B4-BE49-F238E27FC236}">
                <a16:creationId xmlns:a16="http://schemas.microsoft.com/office/drawing/2014/main" id="{E244617A-57D2-0CAA-2F19-CFAE592279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203993"/>
              </p:ext>
            </p:extLst>
          </p:nvPr>
        </p:nvGraphicFramePr>
        <p:xfrm>
          <a:off x="839787" y="1183806"/>
          <a:ext cx="10728294" cy="399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830">
                  <a:extLst>
                    <a:ext uri="{9D8B030D-6E8A-4147-A177-3AD203B41FA5}">
                      <a16:colId xmlns:a16="http://schemas.microsoft.com/office/drawing/2014/main" val="3028741988"/>
                    </a:ext>
                  </a:extLst>
                </a:gridCol>
                <a:gridCol w="3174936">
                  <a:extLst>
                    <a:ext uri="{9D8B030D-6E8A-4147-A177-3AD203B41FA5}">
                      <a16:colId xmlns:a16="http://schemas.microsoft.com/office/drawing/2014/main" val="1809853177"/>
                    </a:ext>
                  </a:extLst>
                </a:gridCol>
                <a:gridCol w="5048528">
                  <a:extLst>
                    <a:ext uri="{9D8B030D-6E8A-4147-A177-3AD203B41FA5}">
                      <a16:colId xmlns:a16="http://schemas.microsoft.com/office/drawing/2014/main" val="898014796"/>
                    </a:ext>
                  </a:extLst>
                </a:gridCol>
              </a:tblGrid>
              <a:tr h="567392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Production Anomaly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Cause Analysis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Solutions</a:t>
                      </a: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17810052"/>
                  </a:ext>
                </a:extLst>
              </a:tr>
              <a:tr h="567392">
                <a:tc rowSpan="6"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Glue dripping, glue flowing</a:t>
                      </a: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Foreign matter in the spray glue valve, improper closing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Inspect, repair, or replace</a:t>
                      </a: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1218237134"/>
                  </a:ext>
                </a:extLst>
              </a:tr>
              <a:tr h="56739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Too large spray nozzle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Replace or reduce the size of the spray nozzle</a:t>
                      </a: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371751838"/>
                  </a:ext>
                </a:extLst>
              </a:tr>
              <a:tr h="56739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Inappropriate spray nozzle angle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 the angle</a:t>
                      </a: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964804830"/>
                  </a:ext>
                </a:extLst>
              </a:tr>
              <a:tr h="56739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Too high or too low glue temperature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and adjust the temperature</a:t>
                      </a: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801166222"/>
                  </a:ext>
                </a:extLst>
              </a:tr>
              <a:tr h="56739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Unstable air pressure, under - pressure, valve leakage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the air pressure valve, supply pressure, and whether the pipeline is damaged or detached</a:t>
                      </a: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008374211"/>
                  </a:ext>
                </a:extLst>
              </a:tr>
              <a:tr h="5673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Leakage of the glue pump</a:t>
                      </a: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the glue machine manufacturer for maintenance</a:t>
                      </a: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682429833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19B70D0C-DB93-5B62-6E33-5A629D149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4" y="2146668"/>
            <a:ext cx="2406284" cy="291222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6B94384-1BE7-6C98-0551-670FAE48D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884" y="219470"/>
            <a:ext cx="2517413" cy="4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8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AF99D60A-2262-559A-552C-DF6EB849B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0675" y="4096473"/>
            <a:ext cx="8510649" cy="2523507"/>
          </a:xfrm>
        </p:spPr>
        <p:txBody>
          <a:bodyPr>
            <a:normAutofit/>
          </a:bodyPr>
          <a:lstStyle/>
          <a:p>
            <a:pPr algn="l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Sichuan UNISN New Material Technology Co., Ltd.</a:t>
            </a:r>
          </a:p>
          <a:p>
            <a:pPr algn="l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Office Address: Room 806, Building 5, China Railway West City Business District, Qingyang District, Chengdu,</a:t>
            </a:r>
          </a:p>
          <a:p>
            <a:pPr algn="l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Sichuan Province, </a:t>
            </a:r>
          </a:p>
          <a:p>
            <a:pPr algn="l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</a:p>
          <a:p>
            <a:pPr algn="l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Tel: +86 028-81726336            Fax: +86 028-81766336</a:t>
            </a:r>
          </a:p>
          <a:p>
            <a:pPr algn="l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Mobile: +86 138 8208 4297     Email: unisn@foxmail.com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B526134-E37B-2D73-5F82-A89E4CF88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819" y="2675318"/>
            <a:ext cx="6282991" cy="118665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240FEB4-6FCE-5713-03C5-83C94EC98DE7}"/>
              </a:ext>
            </a:extLst>
          </p:cNvPr>
          <p:cNvSpPr txBox="1"/>
          <p:nvPr/>
        </p:nvSpPr>
        <p:spPr>
          <a:xfrm>
            <a:off x="1564338" y="1609825"/>
            <a:ext cx="8721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1154</Words>
  <Application>Microsoft Office PowerPoint</Application>
  <PresentationFormat>宽屏</PresentationFormat>
  <Paragraphs>101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Inter</vt:lpstr>
      <vt:lpstr>等线</vt:lpstr>
      <vt:lpstr>等线 Light</vt:lpstr>
      <vt:lpstr>Arial</vt:lpstr>
      <vt:lpstr>Office 主题​​</vt:lpstr>
      <vt:lpstr>Application Products</vt:lpstr>
      <vt:lpstr>Application Equipment</vt:lpstr>
      <vt:lpstr>Why Choose UNISN Hot - melt Adhesive</vt:lpstr>
      <vt:lpstr>Usage Methods and Precautions</vt:lpstr>
      <vt:lpstr>FAQ</vt:lpstr>
      <vt:lpstr>FAQ</vt:lpstr>
      <vt:lpstr>FAQ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Yu</dc:creator>
  <cp:lastModifiedBy>James Yu</cp:lastModifiedBy>
  <cp:revision>36</cp:revision>
  <dcterms:created xsi:type="dcterms:W3CDTF">2025-04-09T02:28:45Z</dcterms:created>
  <dcterms:modified xsi:type="dcterms:W3CDTF">2025-04-10T05:37:02Z</dcterms:modified>
</cp:coreProperties>
</file>